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60" r:id="rId5"/>
    <p:sldId id="261" r:id="rId6"/>
    <p:sldId id="267" r:id="rId7"/>
    <p:sldId id="262" r:id="rId8"/>
    <p:sldId id="263" r:id="rId9"/>
    <p:sldId id="266"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94694"/>
  </p:normalViewPr>
  <p:slideViewPr>
    <p:cSldViewPr snapToGrid="0">
      <p:cViewPr varScale="1">
        <p:scale>
          <a:sx n="161" d="100"/>
          <a:sy n="161" d="100"/>
        </p:scale>
        <p:origin x="264"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GIpbJ7SLSI" TargetMode="External"/><Relationship Id="rId2" Type="http://schemas.openxmlformats.org/officeDocument/2006/relationships/slideLayout" Target="../slideLayouts/slideLayout21.xml"/><Relationship Id="rId1" Type="http://schemas.openxmlformats.org/officeDocument/2006/relationships/video" Target="https://www.youtube.com/embed/mGIpbJ7SLSI?feature=oembed" TargetMode="External"/><Relationship Id="rId5" Type="http://schemas.openxmlformats.org/officeDocument/2006/relationships/image" Target="../media/image39.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H3gqR6Bqxk" TargetMode="External"/><Relationship Id="rId2" Type="http://schemas.openxmlformats.org/officeDocument/2006/relationships/slideLayout" Target="../slideLayouts/slideLayout22.xml"/><Relationship Id="rId1" Type="http://schemas.openxmlformats.org/officeDocument/2006/relationships/video" Target="https://www.youtube.com/embed/GH3gqR6Bqxk?feature=oembed" TargetMode="External"/><Relationship Id="rId5" Type="http://schemas.openxmlformats.org/officeDocument/2006/relationships/image" Target="../media/image42.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Gedeeld Leiderschap</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i="0" u="none" strike="noStrike" dirty="0">
                <a:solidFill>
                  <a:srgbClr val="000000"/>
                </a:solidFill>
                <a:effectLst/>
                <a:latin typeface="Arial" panose="020B0604020202020204" pitchFamily="34" charset="0"/>
              </a:rPr>
              <a:t>Gedeeld Leiderschap</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260B-C445-1CDA-C656-852CD00DE050}"/>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Gedeeld leiderschap</a:t>
            </a:r>
          </a:p>
        </p:txBody>
      </p:sp>
      <p:pic>
        <p:nvPicPr>
          <p:cNvPr id="8" name="Afbeelding 7" descr="Afbeelding met schermopname, Lettertype, tekst, Graphics&#10;&#10;Automatisch gegenereerde beschrijving">
            <a:hlinkClick r:id="rId3"/>
            <a:extLst>
              <a:ext uri="{FF2B5EF4-FFF2-40B4-BE49-F238E27FC236}">
                <a16:creationId xmlns:a16="http://schemas.microsoft.com/office/drawing/2014/main" id="{1898A976-2632-B758-7D0F-203FEF404D68}"/>
              </a:ext>
            </a:extLst>
          </p:cNvPr>
          <p:cNvPicPr>
            <a:picLocks noChangeAspect="1"/>
          </p:cNvPicPr>
          <p:nvPr/>
        </p:nvPicPr>
        <p:blipFill>
          <a:blip r:embed="rId4"/>
          <a:stretch>
            <a:fillRect/>
          </a:stretch>
        </p:blipFill>
        <p:spPr>
          <a:xfrm>
            <a:off x="6423181" y="4369900"/>
            <a:ext cx="2713547" cy="520608"/>
          </a:xfrm>
          <a:prstGeom prst="rect">
            <a:avLst/>
          </a:prstGeom>
        </p:spPr>
      </p:pic>
      <p:pic>
        <p:nvPicPr>
          <p:cNvPr id="3" name="Onlinemedia 2">
            <a:hlinkClick r:id="" action="ppaction://media"/>
            <a:extLst>
              <a:ext uri="{FF2B5EF4-FFF2-40B4-BE49-F238E27FC236}">
                <a16:creationId xmlns:a16="http://schemas.microsoft.com/office/drawing/2014/main" id="{55D5FF63-E7A8-D996-5921-EA7248F78D12}"/>
              </a:ext>
            </a:extLst>
          </p:cNvPr>
          <p:cNvPicPr>
            <a:picLocks noRot="1" noChangeAspect="1"/>
          </p:cNvPicPr>
          <p:nvPr>
            <a:videoFile r:link="rId1"/>
          </p:nvPr>
        </p:nvPicPr>
        <p:blipFill>
          <a:blip r:embed="rId5"/>
          <a:stretch>
            <a:fillRect/>
          </a:stretch>
        </p:blipFill>
        <p:spPr>
          <a:xfrm>
            <a:off x="407725" y="1496391"/>
            <a:ext cx="5953318" cy="3363625"/>
          </a:xfrm>
          <a:prstGeom prst="rect">
            <a:avLst/>
          </a:prstGeom>
        </p:spPr>
      </p:pic>
    </p:spTree>
    <p:extLst>
      <p:ext uri="{BB962C8B-B14F-4D97-AF65-F5344CB8AC3E}">
        <p14:creationId xmlns:p14="http://schemas.microsoft.com/office/powerpoint/2010/main" val="20911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Gedachten, gevoelens en ervaringen bij leiderschap</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uitspraak over leiderschap in de video spreekt ons aan? Met welke hebben we moeite?</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gedachte of welk gevoel roept het begrip ‘leiderschap’ bij ons op? Welke ervaring speelt daarin een rol?</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Komt in ons gesprek al iets van een gedeelde visie op leiderschap aan het licht of zijn er grote verschillen in hoe we leiderschap zien?</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Drijfveren voor leiderschap</a:t>
            </a:r>
          </a:p>
        </p:txBody>
      </p:sp>
      <p:pic>
        <p:nvPicPr>
          <p:cNvPr id="6" name="Afbeelding 5">
            <a:extLst>
              <a:ext uri="{FF2B5EF4-FFF2-40B4-BE49-F238E27FC236}">
                <a16:creationId xmlns:a16="http://schemas.microsoft.com/office/drawing/2014/main" id="{98006FA8-6EDF-236B-2C01-A888E6FCC1AE}"/>
              </a:ext>
            </a:extLst>
          </p:cNvPr>
          <p:cNvPicPr>
            <a:picLocks noChangeAspect="1"/>
          </p:cNvPicPr>
          <p:nvPr/>
        </p:nvPicPr>
        <p:blipFill>
          <a:blip r:embed="rId2"/>
          <a:srcRect/>
          <a:stretch/>
        </p:blipFill>
        <p:spPr>
          <a:xfrm>
            <a:off x="3721820" y="1821591"/>
            <a:ext cx="1700360" cy="1500317"/>
          </a:xfrm>
          <a:prstGeom prst="rect">
            <a:avLst/>
          </a:prstGeom>
        </p:spPr>
      </p:pic>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Bijbelse principes met betrekking tot leiderschap</a:t>
            </a:r>
          </a:p>
        </p:txBody>
      </p:sp>
      <p:sp>
        <p:nvSpPr>
          <p:cNvPr id="3" name="Tijdelijke aanduiding voor tekst 2">
            <a:extLst>
              <a:ext uri="{FF2B5EF4-FFF2-40B4-BE49-F238E27FC236}">
                <a16:creationId xmlns:a16="http://schemas.microsoft.com/office/drawing/2014/main" id="{7065A6A0-8CFA-EF49-7F24-4F4D8B3DC7F5}"/>
              </a:ext>
            </a:extLst>
          </p:cNvPr>
          <p:cNvSpPr>
            <a:spLocks noGrp="1"/>
          </p:cNvSpPr>
          <p:nvPr>
            <p:ph type="body" idx="1"/>
          </p:nvPr>
        </p:nvSpPr>
        <p:spPr>
          <a:xfrm>
            <a:off x="311700" y="979797"/>
            <a:ext cx="8520600" cy="3416400"/>
          </a:xfrm>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lezen de gekozen tekst op het werkblad, om beurten een vers.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lezen de tekst nog een keer in stilte. We onderstrepen die woorden of zinnen die ons raken.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met elkaar wat ons geraakt heeft in de tekst.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principes voor goed leiderschap zijn uit deze tekst af te leiden? We schrijven deze principes op.</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bespreken hoe de principes voor goed leiderschap die we ontdekt hebben in dit </a:t>
            </a:r>
            <a:r>
              <a:rPr lang="nl-NL" b="0" i="0" u="none" strike="noStrike" dirty="0" err="1">
                <a:solidFill>
                  <a:srgbClr val="000000"/>
                </a:solidFill>
                <a:effectLst/>
                <a:latin typeface="Calibri" panose="020F0502020204030204" pitchFamily="34" charset="0"/>
                <a:cs typeface="Calibri" panose="020F0502020204030204" pitchFamily="34" charset="0"/>
              </a:rPr>
              <a:t>bijbelgedeelte</a:t>
            </a:r>
            <a:r>
              <a:rPr lang="nl-NL" b="0" i="0" u="none" strike="noStrike" dirty="0">
                <a:solidFill>
                  <a:srgbClr val="000000"/>
                </a:solidFill>
                <a:effectLst/>
                <a:latin typeface="Calibri" panose="020F0502020204030204" pitchFamily="34" charset="0"/>
                <a:cs typeface="Calibri" panose="020F0502020204030204" pitchFamily="34" charset="0"/>
              </a:rPr>
              <a:t> ons kunnen helpen bij het leidinggeven aan onze proefplek.</a:t>
            </a:r>
          </a:p>
        </p:txBody>
      </p:sp>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Benedictijnse waarden voor leiderschap</a:t>
            </a:r>
          </a:p>
        </p:txBody>
      </p:sp>
      <p:pic>
        <p:nvPicPr>
          <p:cNvPr id="6" name="Afbeelding 5" descr="Afbeelding met zwart, duisternis&#10;&#10;Automatisch gegenereerde beschrijving">
            <a:extLst>
              <a:ext uri="{FF2B5EF4-FFF2-40B4-BE49-F238E27FC236}">
                <a16:creationId xmlns:a16="http://schemas.microsoft.com/office/drawing/2014/main" id="{223BC7C1-CC8F-5434-4F53-3D147CE6C402}"/>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63572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a:t>Gedeeld leiderschap</a:t>
            </a:r>
            <a:endParaRPr lang="nl-NL" dirty="0"/>
          </a:p>
        </p:txBody>
      </p:sp>
      <p:pic>
        <p:nvPicPr>
          <p:cNvPr id="5" name="Afbeelding 4" descr="Afbeelding met tekst, schermopname, Lettertype, Graphics&#10;&#10;Automatisch gegenereerde beschrijving">
            <a:hlinkClick r:id="rId3"/>
            <a:extLst>
              <a:ext uri="{FF2B5EF4-FFF2-40B4-BE49-F238E27FC236}">
                <a16:creationId xmlns:a16="http://schemas.microsoft.com/office/drawing/2014/main" id="{B006E1AD-145A-14EC-2642-0A88344B2096}"/>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3" name="Onlinemedia 2">
            <a:hlinkClick r:id="" action="ppaction://media"/>
            <a:extLst>
              <a:ext uri="{FF2B5EF4-FFF2-40B4-BE49-F238E27FC236}">
                <a16:creationId xmlns:a16="http://schemas.microsoft.com/office/drawing/2014/main" id="{E6A94469-21DD-223A-41A0-9562555546C1}"/>
              </a:ext>
            </a:extLst>
          </p:cNvPr>
          <p:cNvPicPr>
            <a:picLocks noRot="1" noChangeAspect="1"/>
          </p:cNvPicPr>
          <p:nvPr>
            <a:videoFile r:link="rId1"/>
          </p:nvPr>
        </p:nvPicPr>
        <p:blipFill>
          <a:blip r:embed="rId5"/>
          <a:stretch>
            <a:fillRect/>
          </a:stretch>
        </p:blipFill>
        <p:spPr>
          <a:xfrm>
            <a:off x="415677" y="1504343"/>
            <a:ext cx="5961269" cy="3368117"/>
          </a:xfrm>
          <a:prstGeom prst="rect">
            <a:avLst/>
          </a:prstGeom>
        </p:spPr>
      </p:pic>
    </p:spTree>
    <p:extLst>
      <p:ext uri="{BB962C8B-B14F-4D97-AF65-F5344CB8AC3E}">
        <p14:creationId xmlns:p14="http://schemas.microsoft.com/office/powerpoint/2010/main" val="1879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a:t>
            </a:r>
            <a:br>
              <a:rPr lang="nl-NL" dirty="0"/>
            </a:br>
            <a:endParaRPr lang="nl-NL" dirty="0"/>
          </a:p>
        </p:txBody>
      </p:sp>
      <p:pic>
        <p:nvPicPr>
          <p:cNvPr id="6" name="Afbeelding 5">
            <a:extLst>
              <a:ext uri="{FF2B5EF4-FFF2-40B4-BE49-F238E27FC236}">
                <a16:creationId xmlns:a16="http://schemas.microsoft.com/office/drawing/2014/main" id="{D1425AA5-7F4F-7B46-22A6-0D28402C244F}"/>
              </a:ext>
            </a:extLst>
          </p:cNvPr>
          <p:cNvPicPr>
            <a:picLocks noChangeAspect="1"/>
          </p:cNvPicPr>
          <p:nvPr/>
        </p:nvPicPr>
        <p:blipFill>
          <a:blip r:embed="rId2"/>
          <a:srcRect/>
          <a:stretch/>
        </p:blipFill>
        <p:spPr>
          <a:xfrm>
            <a:off x="3721820" y="1855809"/>
            <a:ext cx="1700360" cy="1431882"/>
          </a:xfrm>
          <a:prstGeom prst="rect">
            <a:avLst/>
          </a:prstGeom>
        </p:spPr>
      </p:pic>
    </p:spTree>
    <p:extLst>
      <p:ext uri="{BB962C8B-B14F-4D97-AF65-F5344CB8AC3E}">
        <p14:creationId xmlns:p14="http://schemas.microsoft.com/office/powerpoint/2010/main" val="80635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1809</TotalTime>
  <Words>211</Words>
  <Application>Microsoft Macintosh PowerPoint</Application>
  <PresentationFormat>Diavoorstelling (16:9)</PresentationFormat>
  <Paragraphs>29</Paragraphs>
  <Slides>9</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Roboto</vt:lpstr>
      <vt:lpstr>Hoofdthema - Leren Pionieren</vt:lpstr>
      <vt:lpstr>Gedeeld Leiderschap</vt:lpstr>
      <vt:lpstr>Oriëntatievideo Gedeeld leiderschap</vt:lpstr>
      <vt:lpstr>Oriëntatie 1:  Gedachten, gevoelens en ervaringen bij leiderschap</vt:lpstr>
      <vt:lpstr>Oriëntatie 2:  Drijfveren voor leiderschap</vt:lpstr>
      <vt:lpstr>Kompas 1: Bijbelse principes met betrekking tot leiderschap</vt:lpstr>
      <vt:lpstr>Kompas 1: Benedictijnse waarden voor leiderschap</vt:lpstr>
      <vt:lpstr>Reisgidsvideo Gedeeld leiderschap</vt:lpstr>
      <vt:lpstr>Reisgids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17</cp:revision>
  <dcterms:modified xsi:type="dcterms:W3CDTF">2024-09-24T06:38:08Z</dcterms:modified>
</cp:coreProperties>
</file>